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  <p:embeddedFont>
      <p:font typeface="Poppins Medium"/>
      <p:regular r:id="rId59"/>
      <p:bold r:id="rId60"/>
      <p:italic r:id="rId61"/>
      <p:boldItalic r:id="rId62"/>
    </p:embeddedFont>
    <p:embeddedFont>
      <p:font typeface="Poppins SemiBold"/>
      <p:regular r:id="rId63"/>
      <p:bold r:id="rId64"/>
      <p:italic r:id="rId65"/>
      <p:boldItalic r:id="rId66"/>
    </p:embeddedFont>
    <p:embeddedFont>
      <p:font typeface="Poppins ExtraBold"/>
      <p:bold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Medium-boldItalic.fntdata"/><Relationship Id="rId61" Type="http://schemas.openxmlformats.org/officeDocument/2006/relationships/font" Target="fonts/PoppinsMedium-italic.fntdata"/><Relationship Id="rId20" Type="http://schemas.openxmlformats.org/officeDocument/2006/relationships/slide" Target="slides/slide15.xml"/><Relationship Id="rId64" Type="http://schemas.openxmlformats.org/officeDocument/2006/relationships/font" Target="fonts/PoppinsSemiBold-bold.fntdata"/><Relationship Id="rId63" Type="http://schemas.openxmlformats.org/officeDocument/2006/relationships/font" Target="fonts/Poppi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Poppi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Poppi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PoppinsExtra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PoppinsExtraBold-bold.fntdata"/><Relationship Id="rId60" Type="http://schemas.openxmlformats.org/officeDocument/2006/relationships/font" Target="fonts/Poppins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regular.fntdata"/><Relationship Id="rId50" Type="http://schemas.openxmlformats.org/officeDocument/2006/relationships/slide" Target="slides/slide45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7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10.xml"/><Relationship Id="rId59" Type="http://schemas.openxmlformats.org/officeDocument/2006/relationships/font" Target="fonts/PoppinsMedium-regular.fntdata"/><Relationship Id="rId14" Type="http://schemas.openxmlformats.org/officeDocument/2006/relationships/slide" Target="slides/slide9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23beb25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23beb25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1ed95fc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1ed95fc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23beb25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9023beb259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1ed95fc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1ed95fc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</a:pPr>
            <a:r>
              <a:rPr lang="en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 consome muito tempo e processamento computacional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023beb25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023beb2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</a:pPr>
            <a:r>
              <a:rPr lang="en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Busca exaustiva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</a:pPr>
            <a:r>
              <a:rPr lang="en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 muitos parâmetros leva muito tempo</a:t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</a:pPr>
            <a:r>
              <a:rPr lang="en"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Processo consome muito tempo e processamento computacional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023beb25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9023beb259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023beb25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023beb25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023beb25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023beb25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1ed95fc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91ed95fc9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fd78857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fd78857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c6e990a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6c6e990a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023beb25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9023beb259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023beb25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9023beb259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023beb25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9023beb259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d78857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fd78857f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023beb25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023beb25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023beb25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023beb25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Raiz quadrada do erro médio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023beb25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023beb25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selecionar os parametros da próxima iteração , usa o conceito de função de aquisição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023beb2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023beb2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023beb25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023beb25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023beb25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9023beb259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023beb2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9023beb259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023beb25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023beb25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auto-sklearn utiliza o hyperopt por debaixo dos panos.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023beb25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9023beb259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023beb25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023beb25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023beb25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9023beb259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023beb25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023beb25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023beb25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023beb25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0652707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0652707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023beb25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9023beb259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0652707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90652707f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c657f409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6c657f4099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0652707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90652707f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0652707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90652707f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023beb25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023beb25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c6e990a4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6c6e990a4e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023beb25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023beb25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p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1ed95fc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1ed95fc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otimizaores vão encontrar os melhores parametros para o seu modelo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1ed95fc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91ed95fc9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1ed95fc9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91ed95fc99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fd78857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fd78857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023beb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9023beb2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bertura">
  <p:cSld name="2_Abertura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263770" y="2285481"/>
            <a:ext cx="3140700" cy="276900"/>
          </a:xfrm>
          <a:prstGeom prst="rect">
            <a:avLst/>
          </a:prstGeom>
          <a:solidFill>
            <a:srgbClr val="00D8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7" name="Google Shape;47;p11"/>
          <p:cNvGrpSpPr/>
          <p:nvPr/>
        </p:nvGrpSpPr>
        <p:grpSpPr>
          <a:xfrm>
            <a:off x="4223659" y="1479163"/>
            <a:ext cx="4183037" cy="2005684"/>
            <a:chOff x="5322056" y="1958149"/>
            <a:chExt cx="5577383" cy="2674246"/>
          </a:xfrm>
        </p:grpSpPr>
        <p:pic>
          <p:nvPicPr>
            <p:cNvPr id="48" name="Google Shape;48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22056" y="1958149"/>
              <a:ext cx="5459887" cy="195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11"/>
            <p:cNvSpPr txBox="1"/>
            <p:nvPr/>
          </p:nvSpPr>
          <p:spPr>
            <a:xfrm>
              <a:off x="6746839" y="4078295"/>
              <a:ext cx="415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63769" y="2658586"/>
            <a:ext cx="3195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bertura">
  <p:cSld name="3_Abertura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94954" y="2273571"/>
            <a:ext cx="3138000" cy="300900"/>
          </a:xfrm>
          <a:prstGeom prst="rect">
            <a:avLst/>
          </a:prstGeom>
          <a:solidFill>
            <a:srgbClr val="00D8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8705" y="1469093"/>
            <a:ext cx="4094915" cy="146236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/>
          <p:nvPr/>
        </p:nvSpPr>
        <p:spPr>
          <a:xfrm>
            <a:off x="5239496" y="3058721"/>
            <a:ext cx="31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Conecte-se ao novo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94955" y="2658586"/>
            <a:ext cx="3187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Abertura">
  <p:cSld name="4_Abertura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3"/>
          <p:cNvGrpSpPr/>
          <p:nvPr/>
        </p:nvGrpSpPr>
        <p:grpSpPr>
          <a:xfrm>
            <a:off x="3572005" y="581025"/>
            <a:ext cx="5465478" cy="3074332"/>
            <a:chOff x="4467251" y="774700"/>
            <a:chExt cx="7287304" cy="4099110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67251" y="774700"/>
              <a:ext cx="7287304" cy="4099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 txBox="1"/>
            <p:nvPr/>
          </p:nvSpPr>
          <p:spPr>
            <a:xfrm>
              <a:off x="6810339" y="4078295"/>
              <a:ext cx="415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106861" y="2588579"/>
            <a:ext cx="324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105509" y="2281835"/>
            <a:ext cx="31398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Abertura_esp">
  <p:cSld name="5_Abertura_esp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0909" y="1468612"/>
            <a:ext cx="4094915" cy="14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239496" y="3058721"/>
            <a:ext cx="31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Conéctate al nuevo</a:t>
            </a:r>
            <a:endParaRPr b="0" i="0" sz="23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00026" y="2217648"/>
            <a:ext cx="3320700" cy="2769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/>
        </p:nvSpPr>
        <p:spPr>
          <a:xfrm>
            <a:off x="554793" y="2559881"/>
            <a:ext cx="3542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ExtraBold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00025" y="2532713"/>
            <a:ext cx="3767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Abertura_eng">
  <p:cSld name="6_Abertura_eng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63770" y="2285481"/>
            <a:ext cx="3140700" cy="276900"/>
          </a:xfrm>
          <a:prstGeom prst="rect">
            <a:avLst/>
          </a:prstGeom>
          <a:solidFill>
            <a:srgbClr val="00D8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0" name="Google Shape;70;p15"/>
          <p:cNvGrpSpPr/>
          <p:nvPr/>
        </p:nvGrpSpPr>
        <p:grpSpPr>
          <a:xfrm>
            <a:off x="4223659" y="1479163"/>
            <a:ext cx="4183037" cy="2005684"/>
            <a:chOff x="5322056" y="1958149"/>
            <a:chExt cx="5577383" cy="2674246"/>
          </a:xfrm>
        </p:grpSpPr>
        <p:pic>
          <p:nvPicPr>
            <p:cNvPr id="71" name="Google Shape;71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22056" y="1958149"/>
              <a:ext cx="5459887" cy="195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 txBox="1"/>
            <p:nvPr/>
          </p:nvSpPr>
          <p:spPr>
            <a:xfrm>
              <a:off x="6746839" y="4078295"/>
              <a:ext cx="415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" sz="23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Connect to the new</a:t>
              </a:r>
              <a:endParaRPr b="0" i="0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63769" y="2658586"/>
            <a:ext cx="31959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rpo">
  <p:cSld name="1_Corp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736932" y="679668"/>
            <a:ext cx="28017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46450" y="139553"/>
            <a:ext cx="3005089" cy="8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2745" y="4599709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37400" y="4758140"/>
            <a:ext cx="1299600" cy="1731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body"/>
          </p:nvPr>
        </p:nvSpPr>
        <p:spPr>
          <a:xfrm>
            <a:off x="1736933" y="994438"/>
            <a:ext cx="2521200" cy="2643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4" type="body"/>
          </p:nvPr>
        </p:nvSpPr>
        <p:spPr>
          <a:xfrm>
            <a:off x="1737122" y="2172891"/>
            <a:ext cx="5479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rpo">
  <p:cSld name="3_Corpo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736933" y="977684"/>
            <a:ext cx="2521200" cy="2562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1736933" y="654729"/>
            <a:ext cx="2803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437400" y="4758140"/>
            <a:ext cx="1299600" cy="1731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1715861" y="2198938"/>
            <a:ext cx="55008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rpo">
  <p:cSld name="5_Corpo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rpo">
  <p:cSld name="6_Corp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089758" y="1572646"/>
            <a:ext cx="2803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98636" y="-164396"/>
            <a:ext cx="6043612" cy="603562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089758" y="1887415"/>
            <a:ext cx="2803500" cy="2643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089758" y="2189594"/>
            <a:ext cx="4631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rpo">
  <p:cSld name="7_Corp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55321" l="8307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88" y="170584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2656394" y="1222654"/>
            <a:ext cx="4430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2656394" y="665387"/>
            <a:ext cx="2070900" cy="2355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echamento">
  <p:cSld name="1_fechamento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3837676" y="4363518"/>
            <a:ext cx="1468500" cy="2538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00" name="Google Shape;100;p21"/>
          <p:cNvGrpSpPr/>
          <p:nvPr/>
        </p:nvGrpSpPr>
        <p:grpSpPr>
          <a:xfrm>
            <a:off x="3318163" y="744309"/>
            <a:ext cx="2507625" cy="2850419"/>
            <a:chOff x="4424217" y="992412"/>
            <a:chExt cx="3343500" cy="3800559"/>
          </a:xfrm>
        </p:grpSpPr>
        <p:sp>
          <p:nvSpPr>
            <p:cNvPr id="101" name="Google Shape;101;p21"/>
            <p:cNvSpPr txBox="1"/>
            <p:nvPr/>
          </p:nvSpPr>
          <p:spPr>
            <a:xfrm>
              <a:off x="4424217" y="4331271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98107" y="992412"/>
              <a:ext cx="3195785" cy="3195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echamento">
  <p:cSld name="3_fechamento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3837676" y="4363518"/>
            <a:ext cx="1468500" cy="2538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05" name="Google Shape;105;p22"/>
          <p:cNvGrpSpPr/>
          <p:nvPr/>
        </p:nvGrpSpPr>
        <p:grpSpPr>
          <a:xfrm>
            <a:off x="3318163" y="745891"/>
            <a:ext cx="2507625" cy="2848838"/>
            <a:chOff x="4424217" y="994521"/>
            <a:chExt cx="3343500" cy="3798450"/>
          </a:xfrm>
        </p:grpSpPr>
        <p:sp>
          <p:nvSpPr>
            <p:cNvPr id="106" name="Google Shape;106;p22"/>
            <p:cNvSpPr txBox="1"/>
            <p:nvPr/>
          </p:nvSpPr>
          <p:spPr>
            <a:xfrm>
              <a:off x="4424217" y="4331271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" name="Google Shape;107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98107" y="994521"/>
              <a:ext cx="3195783" cy="3191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Fechamento">
  <p:cSld name="4_Fechamento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3837674" y="4563543"/>
            <a:ext cx="1468500" cy="253800"/>
          </a:xfrm>
          <a:prstGeom prst="rect">
            <a:avLst/>
          </a:prstGeom>
          <a:solidFill>
            <a:srgbClr val="FFD210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10" name="Google Shape;110;p23"/>
          <p:cNvGrpSpPr/>
          <p:nvPr/>
        </p:nvGrpSpPr>
        <p:grpSpPr>
          <a:xfrm>
            <a:off x="1660847" y="407194"/>
            <a:ext cx="5822302" cy="3542598"/>
            <a:chOff x="2214463" y="542926"/>
            <a:chExt cx="7763069" cy="4723464"/>
          </a:xfrm>
        </p:grpSpPr>
        <p:pic>
          <p:nvPicPr>
            <p:cNvPr id="111" name="Google Shape;111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214463" y="542926"/>
              <a:ext cx="7763069" cy="4366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3"/>
            <p:cNvSpPr txBox="1"/>
            <p:nvPr/>
          </p:nvSpPr>
          <p:spPr>
            <a:xfrm>
              <a:off x="4424215" y="4804690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echamento_esp">
  <p:cSld name="5_fechamento_esp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3837676" y="4363518"/>
            <a:ext cx="1468500" cy="2538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15" name="Google Shape;115;p24"/>
          <p:cNvGrpSpPr/>
          <p:nvPr/>
        </p:nvGrpSpPr>
        <p:grpSpPr>
          <a:xfrm>
            <a:off x="3318163" y="744309"/>
            <a:ext cx="2507625" cy="2850419"/>
            <a:chOff x="4424217" y="992412"/>
            <a:chExt cx="3343500" cy="3800559"/>
          </a:xfrm>
        </p:grpSpPr>
        <p:sp>
          <p:nvSpPr>
            <p:cNvPr id="116" name="Google Shape;116;p24"/>
            <p:cNvSpPr txBox="1"/>
            <p:nvPr/>
          </p:nvSpPr>
          <p:spPr>
            <a:xfrm>
              <a:off x="4424217" y="4331271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Conéctate al nuevo</a:t>
              </a:r>
              <a:endParaRPr b="0" i="0" sz="1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117" name="Google Shape;117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98107" y="992412"/>
              <a:ext cx="3195785" cy="3195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fechamento_eng">
  <p:cSld name="6_fechamento_eng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3837676" y="4363518"/>
            <a:ext cx="1468500" cy="2538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20" name="Google Shape;120;p25"/>
          <p:cNvGrpSpPr/>
          <p:nvPr/>
        </p:nvGrpSpPr>
        <p:grpSpPr>
          <a:xfrm>
            <a:off x="3318163" y="744309"/>
            <a:ext cx="2507625" cy="2850419"/>
            <a:chOff x="4424217" y="992412"/>
            <a:chExt cx="3343500" cy="3800559"/>
          </a:xfrm>
        </p:grpSpPr>
        <p:sp>
          <p:nvSpPr>
            <p:cNvPr id="121" name="Google Shape;121;p25"/>
            <p:cNvSpPr txBox="1"/>
            <p:nvPr/>
          </p:nvSpPr>
          <p:spPr>
            <a:xfrm>
              <a:off x="4424217" y="4331271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Connect to the new</a:t>
              </a:r>
              <a:endParaRPr b="0" i="0" sz="1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122" name="Google Shape;122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98107" y="992412"/>
              <a:ext cx="3195785" cy="3195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bertura">
  <p:cSld name="1_Abertura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0909" y="1468612"/>
            <a:ext cx="4094915" cy="14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5239496" y="3058721"/>
            <a:ext cx="31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Conecte-se ao novo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00026" y="2217648"/>
            <a:ext cx="3320700" cy="2769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 ExtraBold"/>
              <a:buNone/>
              <a:defRPr sz="1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/>
        </p:nvSpPr>
        <p:spPr>
          <a:xfrm>
            <a:off x="554793" y="2559881"/>
            <a:ext cx="3542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ExtraBold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00025" y="2532713"/>
            <a:ext cx="3767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rpo">
  <p:cSld name="2_Corpo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736933" y="969499"/>
            <a:ext cx="2527500" cy="2643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1736933" y="654729"/>
            <a:ext cx="2803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46450" y="139553"/>
            <a:ext cx="3005089" cy="8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6110" y="4600619"/>
            <a:ext cx="986377" cy="35248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3" type="body"/>
          </p:nvPr>
        </p:nvSpPr>
        <p:spPr>
          <a:xfrm>
            <a:off x="437400" y="4758140"/>
            <a:ext cx="1299600" cy="1731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1715861" y="2198938"/>
            <a:ext cx="55008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rpo">
  <p:cSld name="8_Corpo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rpo">
  <p:cSld name="9_Corpo">
    <p:bg>
      <p:bgPr>
        <a:gradFill>
          <a:gsLst>
            <a:gs pos="0">
              <a:srgbClr val="FFAC33"/>
            </a:gs>
            <a:gs pos="50000">
              <a:srgbClr val="FF8A5F"/>
            </a:gs>
            <a:gs pos="100000">
              <a:srgbClr val="AE4AED"/>
            </a:gs>
          </a:gsLst>
          <a:lin ang="30000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echamento">
  <p:cSld name="2_fechamento">
    <p:bg>
      <p:bgPr>
        <a:gradFill>
          <a:gsLst>
            <a:gs pos="0">
              <a:srgbClr val="B4DC57"/>
            </a:gs>
            <a:gs pos="885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000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837676" y="4363518"/>
            <a:ext cx="1468500" cy="2538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www.cpqd.com.br</a:t>
            </a:r>
            <a:endParaRPr b="0" i="0" sz="12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41" name="Google Shape;41;p9"/>
          <p:cNvGrpSpPr/>
          <p:nvPr/>
        </p:nvGrpSpPr>
        <p:grpSpPr>
          <a:xfrm>
            <a:off x="3318163" y="744309"/>
            <a:ext cx="2507625" cy="2850419"/>
            <a:chOff x="4424217" y="992412"/>
            <a:chExt cx="3343500" cy="3800559"/>
          </a:xfrm>
        </p:grpSpPr>
        <p:sp>
          <p:nvSpPr>
            <p:cNvPr id="42" name="Google Shape;42;p9"/>
            <p:cNvSpPr txBox="1"/>
            <p:nvPr/>
          </p:nvSpPr>
          <p:spPr>
            <a:xfrm>
              <a:off x="4424217" y="4331271"/>
              <a:ext cx="334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Conecte-se ao novo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" name="Google Shape;43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498107" y="992412"/>
              <a:ext cx="3195785" cy="3195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rpo">
  <p:cSld name="4_Corp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ExtraBold"/>
              <a:buNone/>
              <a:defRPr b="0" i="0" sz="33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irelle@cpqd.com.br" TargetMode="External"/><Relationship Id="rId4" Type="http://schemas.openxmlformats.org/officeDocument/2006/relationships/hyperlink" Target="mailto:mirelle.bueno21@gmail.com" TargetMode="External"/><Relationship Id="rId5" Type="http://schemas.openxmlformats.org/officeDocument/2006/relationships/hyperlink" Target="https://br.linkedin.com/in/mirelle-candida-bueno-1b3950126" TargetMode="External"/><Relationship Id="rId6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2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mailto:mirelle@cpqd.com.br" TargetMode="External"/><Relationship Id="rId4" Type="http://schemas.openxmlformats.org/officeDocument/2006/relationships/hyperlink" Target="mailto:mirelle.bueno21@gmail.com" TargetMode="External"/><Relationship Id="rId5" Type="http://schemas.openxmlformats.org/officeDocument/2006/relationships/hyperlink" Target="https://br.linkedin.com/in/mirelle-candida-bueno-1b3950126" TargetMode="External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DC57"/>
            </a:gs>
            <a:gs pos="890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12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/>
        </p:nvSpPr>
        <p:spPr>
          <a:xfrm>
            <a:off x="75925" y="1738250"/>
            <a:ext cx="4397400" cy="7563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Optuna: O melhor </a:t>
            </a:r>
            <a:r>
              <a:rPr lang="en" sz="2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otimizador</a:t>
            </a:r>
            <a:r>
              <a:rPr lang="en" sz="2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de hiperparâmetros?</a:t>
            </a:r>
            <a:endParaRPr b="0" i="0" sz="2200" u="none" cap="none" strike="noStrike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5900" y="2532750"/>
            <a:ext cx="85422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Poppins ExtraBold"/>
                <a:ea typeface="Poppins ExtraBold"/>
                <a:cs typeface="Poppins ExtraBold"/>
                <a:sym typeface="Poppins ExtraBold"/>
              </a:rPr>
              <a:t>Mirelle Candida Bueno</a:t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3"/>
              </a:rPr>
              <a:t>mirelle@cpqd.com.br</a:t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4"/>
              </a:rPr>
              <a:t>mirelle.bueno21@gmail.com</a:t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5"/>
              </a:rPr>
              <a:t>https://br.linkedin.com/in/mirelle-candida-bueno-1b3950126</a:t>
            </a:r>
            <a:endParaRPr b="0" i="0" sz="18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2927" y="1320124"/>
            <a:ext cx="3947552" cy="1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6223475" y="2763475"/>
            <a:ext cx="2547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Conecte-se ao novo</a:t>
            </a:r>
            <a:endParaRPr b="0" i="0" sz="18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175" y="190500"/>
            <a:ext cx="6667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00" y="863725"/>
            <a:ext cx="6620875" cy="32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GridSearchCV - Overview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Simples e de fácil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implementação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Intuitivo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Documentação Boa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ctrTitle"/>
          </p:nvPr>
        </p:nvSpPr>
        <p:spPr>
          <a:xfrm>
            <a:off x="311700" y="410400"/>
            <a:ext cx="8703000" cy="43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	</a:t>
            </a:r>
            <a:r>
              <a:rPr lang="en" sz="2400"/>
              <a:t>Parâmetros: 3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Condições: 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1000 possibilidades X </a:t>
            </a:r>
            <a:r>
              <a:rPr lang="en" sz="4000"/>
              <a:t>5 minutos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~ </a:t>
            </a:r>
            <a:r>
              <a:rPr lang="en" sz="9600">
                <a:solidFill>
                  <a:srgbClr val="FF0000"/>
                </a:solidFill>
              </a:rPr>
              <a:t>3 dias</a:t>
            </a:r>
            <a:endParaRPr sz="9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ctrTitle"/>
          </p:nvPr>
        </p:nvSpPr>
        <p:spPr>
          <a:xfrm>
            <a:off x="311700" y="410400"/>
            <a:ext cx="8703000" cy="43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	Parâmetros: 3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Condições: 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1000 possibilidades X 5 minutos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~ 3 dias</a:t>
            </a:r>
            <a:endParaRPr sz="9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325" y="2299100"/>
            <a:ext cx="3761775" cy="27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/>
          <p:nvPr>
            <p:ph idx="4294967295"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Random Search</a:t>
            </a:r>
            <a:endParaRPr sz="5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725" y="443625"/>
            <a:ext cx="5754475" cy="42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75" y="726950"/>
            <a:ext cx="8290999" cy="35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RandomSearch - Overview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Tão simples quanto o GridSearch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Não é uma busca exaustiva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Número de iterações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totalmente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customizável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Dependente da sorte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Para muitos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parâmetros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, pode não testar as melhores combinações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4" type="body"/>
          </p:nvPr>
        </p:nvSpPr>
        <p:spPr>
          <a:xfrm>
            <a:off x="1059250" y="1795500"/>
            <a:ext cx="7572600" cy="1552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As buscas não são tão inteligentes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459125" y="380400"/>
            <a:ext cx="3204300" cy="4713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2400">
                <a:latin typeface="Poppins ExtraBold"/>
                <a:ea typeface="Poppins ExtraBold"/>
                <a:cs typeface="Poppins ExtraBold"/>
                <a:sym typeface="Poppins ExtraBold"/>
              </a:rPr>
              <a:t>Sobre mim...</a:t>
            </a:r>
            <a:endParaRPr b="0" i="0" sz="24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825" y="3021775"/>
            <a:ext cx="3039725" cy="1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2185650" y="1214750"/>
            <a:ext cx="59946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Bacharel em Sistemas da Informação pela Universidade Estadual de Campinas (UNICAMP)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Cursando mestrado pela mesma.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Pesquisadora  em Processamento de Linguagem Natural no CPQD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00" y="1033225"/>
            <a:ext cx="1880400" cy="171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5"/>
          <p:cNvSpPr txBox="1"/>
          <p:nvPr>
            <p:ph idx="4294967295"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Bayesian Optimization</a:t>
            </a:r>
            <a:endParaRPr sz="5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6"/>
          <p:cNvSpPr txBox="1"/>
          <p:nvPr>
            <p:ph idx="4294967295" type="ctrTitle"/>
          </p:nvPr>
        </p:nvSpPr>
        <p:spPr>
          <a:xfrm>
            <a:off x="434800" y="287275"/>
            <a:ext cx="8520600" cy="39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</a:rPr>
              <a:t>“</a:t>
            </a: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 Otimização Bayesiana constrói um modelo de probabilidade da função objetivo e o usa para selecionar hiperparâmetros para avaliar na verdadeira função objetivo.”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7"/>
          <p:cNvSpPr txBox="1"/>
          <p:nvPr>
            <p:ph idx="4294967295" type="ctrTitle"/>
          </p:nvPr>
        </p:nvSpPr>
        <p:spPr>
          <a:xfrm>
            <a:off x="434800" y="287275"/>
            <a:ext cx="8520600" cy="39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</a:rPr>
              <a:t>“</a:t>
            </a: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 Otimização Bayesiana constrói um modelo de probabilidade da função objetivo e o usa para selecionar hiperparâmetros para avaliar na verdadeira função objetivo.”</a:t>
            </a:r>
            <a:endParaRPr sz="3400">
              <a:solidFill>
                <a:srgbClr val="000000"/>
              </a:solidFill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150" y="2478150"/>
            <a:ext cx="4171852" cy="26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8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>
            <p:ph idx="4294967295" type="ctrTitle"/>
          </p:nvPr>
        </p:nvSpPr>
        <p:spPr>
          <a:xfrm>
            <a:off x="434800" y="287275"/>
            <a:ext cx="8520600" cy="39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</a:rPr>
              <a:t>“</a:t>
            </a: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 Otimização Bayesiana constrói um modelo de probabilidade da </a:t>
            </a:r>
            <a:r>
              <a:rPr lang="en" sz="3400">
                <a:solidFill>
                  <a:srgbClr val="000000"/>
                </a:solidFill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função objetivo</a:t>
            </a: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e o usa para selecionar hiperparâmetros para avaliar na </a:t>
            </a:r>
            <a:r>
              <a:rPr lang="en" sz="3400">
                <a:solidFill>
                  <a:srgbClr val="000000"/>
                </a:solidFill>
                <a:highlight>
                  <a:srgbClr val="00D8B2"/>
                </a:highlight>
                <a:latin typeface="Poppins"/>
                <a:ea typeface="Poppins"/>
                <a:cs typeface="Poppins"/>
                <a:sym typeface="Poppins"/>
              </a:rPr>
              <a:t>verdadeira função objetivo.</a:t>
            </a: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”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00" y="316275"/>
            <a:ext cx="8201475" cy="44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25" y="314625"/>
            <a:ext cx="8242700" cy="4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98" y="747200"/>
            <a:ext cx="7190500" cy="37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79321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50" y="390525"/>
            <a:ext cx="70567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Bayesian Optimization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Overview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Uma forma mais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inteligente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de encontrar parâmetros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Assim como no RandomSearch é possível inserir o número de iterações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É um processo que utiliza os resultados das iterações anteriores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Porém é um processo que precisa de bastante amostras  para definir uma distribuição mais robusta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Quanto mais dimensões , mais dados precisa para efetuar a otimização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/>
          <p:nvPr/>
        </p:nvSpPr>
        <p:spPr>
          <a:xfrm>
            <a:off x="534275" y="3596125"/>
            <a:ext cx="5441700" cy="1324200"/>
          </a:xfrm>
          <a:prstGeom prst="rect">
            <a:avLst/>
          </a:prstGeom>
          <a:solidFill>
            <a:srgbClr val="00D6A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Mas o que é otimização de </a:t>
            </a:r>
            <a:r>
              <a:rPr lang="en"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Hiperparâmetros</a:t>
            </a:r>
            <a:r>
              <a:rPr lang="en"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?</a:t>
            </a:r>
            <a:endParaRPr b="0" i="0" sz="2700" u="none" cap="none" strike="noStrike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5"/>
          <p:cNvSpPr txBox="1"/>
          <p:nvPr>
            <p:ph idx="4294967295"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Hyperopt</a:t>
            </a:r>
            <a:endParaRPr sz="5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" y="426250"/>
            <a:ext cx="8496300" cy="41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Hyperopt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Overview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57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Veio com uma proposta de produto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Possui formas de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visualização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 entre os 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hiperparâmetros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Consegue fazer integração com banco de dados (MongoDB)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Faz a otimização para diferentes tipos de atributos (categoricos, float </a:t>
            </a: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 etc</a:t>
            </a: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) 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Implementação de um novo modelo substituto - Tree of Parzen Estimators (TPE)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 Light"/>
              <a:buChar char="●"/>
            </a:pPr>
            <a:r>
              <a:rPr lang="en" sz="1800">
                <a:latin typeface="Poppins Light"/>
                <a:ea typeface="Poppins Light"/>
                <a:cs typeface="Poppins Light"/>
                <a:sym typeface="Poppins Light"/>
              </a:rPr>
              <a:t>Não é simples parametrizar a otimização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8"/>
          <p:cNvPicPr preferRelativeResize="0"/>
          <p:nvPr/>
        </p:nvPicPr>
        <p:blipFill rotWithShape="1">
          <a:blip r:embed="rId3">
            <a:alphaModFix/>
          </a:blip>
          <a:srcRect b="2534" l="0" r="0" t="0"/>
          <a:stretch/>
        </p:blipFill>
        <p:spPr>
          <a:xfrm>
            <a:off x="152400" y="152400"/>
            <a:ext cx="8839201" cy="4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9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9"/>
          <p:cNvSpPr txBox="1"/>
          <p:nvPr>
            <p:ph idx="4294967295" type="ctrTitle"/>
          </p:nvPr>
        </p:nvSpPr>
        <p:spPr>
          <a:xfrm>
            <a:off x="462183" y="1125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Optuna</a:t>
            </a:r>
            <a:endParaRPr sz="5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63" y="273850"/>
            <a:ext cx="8929675" cy="40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>
            <p:ph idx="4" type="body"/>
          </p:nvPr>
        </p:nvSpPr>
        <p:spPr>
          <a:xfrm>
            <a:off x="2782649" y="2046550"/>
            <a:ext cx="5137500" cy="155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Diferenciais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Optuna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Vizualização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63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8" name="Google Shape;3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5" y="899100"/>
            <a:ext cx="8093725" cy="40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Optuna- Vizualização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64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5" name="Google Shape;355;p64"/>
          <p:cNvSpPr txBox="1"/>
          <p:nvPr/>
        </p:nvSpPr>
        <p:spPr>
          <a:xfrm>
            <a:off x="478775" y="1025975"/>
            <a:ext cx="82515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plot_contour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: plota as interações dos parâmetros em um gráfico interativo. Você pode escolher quais hiperparâmetros deseja explorar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plot_optimization_history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: mostra as pontuações de todas as tentativas, bem como a melhor pontuação até agora em cada ponto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plot_parallel_coordinate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: visualiza interativamente os hiperparâmetros e pontuações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plot_slice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: mostra a evolução da pesquisa. Você pode ver para onde foi a sua pesquisa no espaço do hiperparâmetro e quais partes do espaço foram mais exploradas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Objetivos dos Modelos de Machine Learning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236" y="1834900"/>
            <a:ext cx="5456925" cy="21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Optuna- Poda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65"/>
          <p:cNvSpPr txBox="1"/>
          <p:nvPr/>
        </p:nvSpPr>
        <p:spPr>
          <a:xfrm>
            <a:off x="250525" y="1053325"/>
            <a:ext cx="38166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“O recurso de poda interrompe automaticamente as tentativas pouco promissoras nos estágios iniciais do treinamento (também conhecido como parada antecipada automatizada). “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Porém, utiliza amostragem e  não fica claro o uso de cross-validation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2" name="Google Shape;3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325" y="1191850"/>
            <a:ext cx="4728075" cy="36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6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Optuna- Overview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66"/>
          <p:cNvSpPr txBox="1"/>
          <p:nvPr/>
        </p:nvSpPr>
        <p:spPr>
          <a:xfrm>
            <a:off x="642950" y="1450025"/>
            <a:ext cx="78930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9" name="Google Shape;369;p66"/>
          <p:cNvSpPr txBox="1"/>
          <p:nvPr/>
        </p:nvSpPr>
        <p:spPr>
          <a:xfrm>
            <a:off x="478775" y="1025975"/>
            <a:ext cx="82515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Optuna tem implementado os algoritmos “estado da arte”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É de fácil uso tanto para técnicas clássicas ou uso  deep-learning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É possível parametrizar a otimização.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Callbacks bastante informativos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Documentação simples e objetiva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Além do número de tentativas para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otimização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, é possível setar o tempo (quantos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hiperparâmetros ele testa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, por exemplo).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Você consegue persistir </a:t>
            </a:r>
            <a:r>
              <a:rPr lang="en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cada tentativa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e restartar - Para caso tenha um erro no ambiente.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Disponibiliza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visualizações (mais ricas)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interativas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das tentativas dos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hiperparâmetros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Features adicionais: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-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Métodos de Poda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-"/>
            </a:pP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Tratamento de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exceções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: permite que o optuna continue testando os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hiperparâmetros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mesmo se acontecer algum erro no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treinamento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 (disparar uma 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exceção</a:t>
            </a:r>
            <a:r>
              <a:rPr lang="en" sz="1600"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  <a:endParaRPr sz="16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349788"/>
            <a:ext cx="8248749" cy="44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Poppins SemiBold"/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Aplicação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0" name="Google Shape;3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50" y="1342400"/>
            <a:ext cx="447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75" y="1822250"/>
            <a:ext cx="1024450" cy="1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8"/>
          <p:cNvSpPr txBox="1"/>
          <p:nvPr/>
        </p:nvSpPr>
        <p:spPr>
          <a:xfrm>
            <a:off x="1835550" y="2023775"/>
            <a:ext cx="5364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Light"/>
                <a:ea typeface="Poppins Light"/>
                <a:cs typeface="Poppins Light"/>
                <a:sym typeface="Poppins Light"/>
              </a:rPr>
              <a:t>Aplicação</a:t>
            </a:r>
            <a:endParaRPr sz="24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3" name="Google Shape;38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48650"/>
            <a:ext cx="3019350" cy="25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8"/>
          <p:cNvSpPr txBox="1"/>
          <p:nvPr/>
        </p:nvSpPr>
        <p:spPr>
          <a:xfrm>
            <a:off x="305250" y="947625"/>
            <a:ext cx="8616600" cy="614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https://github.com/MirelleB/overview-optimize-hyperparameters</a:t>
            </a:r>
            <a:endParaRPr b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438" y="0"/>
            <a:ext cx="3667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4DC57"/>
            </a:gs>
            <a:gs pos="890">
              <a:srgbClr val="B4DC57"/>
            </a:gs>
            <a:gs pos="49000">
              <a:srgbClr val="62E072"/>
            </a:gs>
            <a:gs pos="100000">
              <a:srgbClr val="00D8B2"/>
            </a:gs>
          </a:gsLst>
          <a:lin ang="3000122" scaled="0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/>
          <p:nvPr/>
        </p:nvSpPr>
        <p:spPr>
          <a:xfrm flipH="1">
            <a:off x="5021054" y="1738250"/>
            <a:ext cx="3749400" cy="756300"/>
          </a:xfrm>
          <a:prstGeom prst="rect">
            <a:avLst/>
          </a:prstGeom>
          <a:solidFill>
            <a:srgbClr val="AE4AE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Muito Obrigad</a:t>
            </a:r>
            <a:r>
              <a:rPr lang="en" sz="22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</a:t>
            </a:r>
            <a:r>
              <a:rPr b="0" i="0" lang="en" sz="2200" u="none" cap="none" strike="noStrike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  <a:endParaRPr b="0" i="0" sz="2200" u="none" cap="none" strike="noStrike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95" name="Google Shape;395;p70"/>
          <p:cNvSpPr txBox="1"/>
          <p:nvPr/>
        </p:nvSpPr>
        <p:spPr>
          <a:xfrm flipH="1">
            <a:off x="4373679" y="2532743"/>
            <a:ext cx="4396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Poppins ExtraBold"/>
                <a:ea typeface="Poppins ExtraBold"/>
                <a:cs typeface="Poppins ExtraBold"/>
                <a:sym typeface="Poppins ExtraBold"/>
              </a:rPr>
              <a:t>Mirelle Candida Bueno</a:t>
            </a:r>
            <a:endParaRPr b="0" i="0" sz="18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3"/>
              </a:rPr>
              <a:t>mirelle@cpqd.com.br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4"/>
              </a:rPr>
              <a:t>mirelle.bueno21@gmail.com</a:t>
            </a:r>
            <a:endParaRPr sz="18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Poppins ExtraBold"/>
                <a:ea typeface="Poppins ExtraBold"/>
                <a:cs typeface="Poppins ExtraBold"/>
                <a:sym typeface="Poppins ExtraBold"/>
                <a:hlinkClick r:id="rId5"/>
              </a:rPr>
              <a:t>https://br.linkedin.com/in/mirelle-candida-bueno-1b3950126</a:t>
            </a:r>
            <a:endParaRPr sz="18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96" name="Google Shape;39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00" y="1320124"/>
            <a:ext cx="3947550" cy="140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0"/>
          <p:cNvSpPr txBox="1"/>
          <p:nvPr/>
        </p:nvSpPr>
        <p:spPr>
          <a:xfrm flipH="1">
            <a:off x="75904" y="2763475"/>
            <a:ext cx="2547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Conecte-se ao novo</a:t>
            </a:r>
            <a:endParaRPr b="0" i="0" sz="18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ctrTitle"/>
          </p:nvPr>
        </p:nvSpPr>
        <p:spPr>
          <a:xfrm>
            <a:off x="393783" y="164732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Otimização de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Hiperparâmetros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Pipeline de Treino/Teste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175"/>
            <a:ext cx="8991598" cy="40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305250" y="297975"/>
            <a:ext cx="8424900" cy="469800"/>
          </a:xfrm>
          <a:prstGeom prst="rect">
            <a:avLst/>
          </a:prstGeom>
          <a:solidFill>
            <a:srgbClr val="FFAC1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Pipeline de Treino/Teste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175"/>
            <a:ext cx="8991598" cy="40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2735900" y="957575"/>
            <a:ext cx="2503500" cy="407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13" y="152400"/>
            <a:ext cx="52889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 amt="33000"/>
          </a:blip>
          <a:srcRect b="55320" l="8306" r="33648" t="30388"/>
          <a:stretch/>
        </p:blipFill>
        <p:spPr>
          <a:xfrm>
            <a:off x="-114300" y="3531415"/>
            <a:ext cx="9258300" cy="161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8476" y="4606852"/>
            <a:ext cx="1029592" cy="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>
            <p:ph idx="4294967295"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Grid Search</a:t>
            </a:r>
            <a:endParaRPr sz="52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